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589" r:id="rId3"/>
    <p:sldId id="256" r:id="rId4"/>
    <p:sldId id="590" r:id="rId6"/>
    <p:sldId id="591" r:id="rId7"/>
    <p:sldId id="592" r:id="rId8"/>
    <p:sldId id="593" r:id="rId9"/>
    <p:sldId id="594" r:id="rId10"/>
    <p:sldId id="595" r:id="rId11"/>
    <p:sldId id="596" r:id="rId12"/>
    <p:sldId id="597" r:id="rId13"/>
    <p:sldId id="438" r:id="rId14"/>
    <p:sldId id="274" r:id="rId15"/>
    <p:sldId id="29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589"/>
            <p14:sldId id="256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438"/>
            <p14:sldId id="274"/>
            <p14:sldId id="2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480"/>
        <p:guide pos="6788"/>
        <p:guide pos="4287"/>
        <p:guide pos="7160"/>
        <p:guide pos="710"/>
        <p:guide pos="336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0922" y="1108772"/>
            <a:ext cx="6503670" cy="1096010"/>
            <a:chOff x="3769988" y="2446506"/>
            <a:chExt cx="6503670" cy="1096010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338" y="2929106"/>
              <a:ext cx="6116320" cy="613410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Adversarial Weight Perturbation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30922" y="2378131"/>
            <a:ext cx="5870447" cy="1086542"/>
            <a:chOff x="3769988" y="2446506"/>
            <a:chExt cx="5870447" cy="1086542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19875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R-Drop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原理代码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430922" y="3628499"/>
            <a:ext cx="5870447" cy="1100512"/>
            <a:chOff x="3769988" y="2446506"/>
            <a:chExt cx="5870447" cy="1100512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33845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伪标签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3430922" y="4853213"/>
            <a:ext cx="5870447" cy="1096067"/>
            <a:chOff x="3769988" y="2446506"/>
            <a:chExt cx="5870447" cy="1096067"/>
          </a:xfrm>
        </p:grpSpPr>
        <p:sp>
          <p:nvSpPr>
            <p:cNvPr id="18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模型融合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4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 分布式训练并行策略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126111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Deepspeed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endParaRPr lang="zh-CN" altLang="en-US" sz="1800" spc="130" dirty="0">
              <a:solidFill>
                <a:schemeClr val="bg1"/>
              </a:solidFill>
            </a:endParaRPr>
          </a:p>
          <a:p>
            <a:endParaRPr lang="zh-CN" altLang="en-US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Strategy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425" y="2637155"/>
            <a:ext cx="61214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6452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WSDM2024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多语言偏好预测</a:t>
            </a:r>
            <a:b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5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LLM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大模型训练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技巧</a:t>
            </a:r>
            <a:endParaRPr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1087755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Adversarial Weight Perturbation</a:t>
            </a:r>
            <a:b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adversarial training</a:t>
            </a: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 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AWP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5015865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模型训练是一个ERM（经验风险最小化，Empirical Risk Minimization）的过程，而对抗训练就是为了增强模型的抗干扰能力。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通过使用即时生成的对抗样本来表征权重损失情况，发现在对抗训练中，更平坦的权重损失通常能得到更小的鲁棒泛化差距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提出Adversarial Weight Perturbation（AWP）来明确规范化对抗训练的权重损失，形成一种双扰动机制，注入最坏情况下的输入和权重扰动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通过广泛实验，证明了AWP能够持续地提高SOTA方法的对抗训练鲁棒性，而且幅度很大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R-Drop</a:t>
            </a:r>
            <a:r>
              <a:rPr spc="130">
                <a:solidFill>
                  <a:schemeClr val="bg1"/>
                </a:solidFill>
                <a:sym typeface="+mn-ea"/>
              </a:rPr>
              <a:t>原理代码</a:t>
            </a:r>
            <a:b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5" y="1275715"/>
            <a:ext cx="8054975" cy="368300"/>
          </a:xfrm>
        </p:spPr>
        <p:txBody>
          <a:bodyPr wrap="square"/>
          <a:lstStyle/>
          <a:p>
            <a: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R-Drop: Regularized Dropout for Neural Networks</a:t>
            </a:r>
            <a:endParaRPr lang="zh-CN" altLang="en-US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625" y="2976245"/>
            <a:ext cx="8960485" cy="3159125"/>
          </a:xfrm>
          <a:prstGeom prst="rect">
            <a:avLst/>
          </a:prstGeom>
        </p:spPr>
      </p:pic>
      <p:sp>
        <p:nvSpPr>
          <p:cNvPr id="12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1050290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模型结构：将同一样本送入带有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dropout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的模型两次，在计算正常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loss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之外，又引入了一个新的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loss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R-Drop</a:t>
            </a:r>
            <a:r>
              <a:rPr spc="130">
                <a:solidFill>
                  <a:schemeClr val="bg1"/>
                </a:solidFill>
                <a:sym typeface="+mn-ea"/>
              </a:rPr>
              <a:t>原理代码</a:t>
            </a:r>
            <a:b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5" y="1275715"/>
            <a:ext cx="8054975" cy="368300"/>
          </a:xfrm>
        </p:spPr>
        <p:txBody>
          <a:bodyPr wrap="square"/>
          <a:lstStyle/>
          <a:p>
            <a: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R-Drop: Regularized Dropout for Neural Networks</a:t>
            </a:r>
            <a:endParaRPr lang="zh-CN" altLang="en-US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0" y="2231390"/>
            <a:ext cx="9796145" cy="4137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R-Drop</a:t>
            </a:r>
            <a:r>
              <a:rPr spc="130">
                <a:solidFill>
                  <a:schemeClr val="bg1"/>
                </a:solidFill>
                <a:sym typeface="+mn-ea"/>
              </a:rPr>
              <a:t>原理代码</a:t>
            </a:r>
            <a:b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5" y="1275715"/>
            <a:ext cx="8054975" cy="368300"/>
          </a:xfrm>
        </p:spPr>
        <p:txBody>
          <a:bodyPr wrap="square"/>
          <a:lstStyle/>
          <a:p>
            <a: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  <a:sym typeface="+mn-ea"/>
              </a:rPr>
              <a:t>R-Drop: Regularized Dropout for Neural Networks</a:t>
            </a:r>
            <a:endParaRPr lang="zh-CN" altLang="en-US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9380" y="2094230"/>
            <a:ext cx="7531735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spc="130">
                <a:solidFill>
                  <a:schemeClr val="bg1"/>
                </a:solidFill>
                <a:sym typeface="+mn-ea"/>
              </a:rPr>
              <a:t>伪标签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597535" y="1988820"/>
            <a:ext cx="11048365" cy="4312920"/>
          </a:xfrm>
        </p:spPr>
        <p:txBody>
          <a:bodyPr wrap="square"/>
          <a:lstStyle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伪标签流程：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1.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在已有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label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train data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上训练一个模型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2.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用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step1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中得到的模型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inference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那些没有标签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的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test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数据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3.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将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test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数据经过一定筛选后和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train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数据一起，在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训练一个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final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模型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Pseudo-Labelling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0630" y="986790"/>
            <a:ext cx="558673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 模型融合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model ensemble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内容占位符 5"/>
          <p:cNvSpPr>
            <a:spLocks noGrp="1"/>
          </p:cNvSpPr>
          <p:nvPr>
            <p:ph sz="quarter" idx="10"/>
          </p:nvPr>
        </p:nvSpPr>
        <p:spPr>
          <a:xfrm>
            <a:off x="586740" y="1988820"/>
            <a:ext cx="10255250" cy="5537200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将不同的模型的预测结果，经过投票，加权等方式融合起来。其实</a:t>
            </a:r>
            <a:r>
              <a:rPr lang="en-US" altLang="zh-CN" sz="1800" spc="130" dirty="0">
                <a:solidFill>
                  <a:schemeClr val="bg1"/>
                </a:solidFill>
              </a:rPr>
              <a:t>5fold</a:t>
            </a:r>
            <a:r>
              <a:rPr lang="zh-CN" altLang="en-US" sz="1800" spc="130" dirty="0">
                <a:solidFill>
                  <a:schemeClr val="bg1"/>
                </a:solidFill>
              </a:rPr>
              <a:t>也是一种特殊的单一模型的模型融合。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融合模型的挑选：结构差异较大，预训练任务不同，在当前任务上的效果差不多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对多个学习器的预测结果进行平均。平均法的好处在于平滑结果，从而减少过拟合。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 fontAlgn="auto">
              <a:lnSpc>
                <a:spcPct val="13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 fontAlgn="auto">
              <a:lnSpc>
                <a:spcPct val="13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 fontAlgn="auto">
              <a:lnSpc>
                <a:spcPct val="13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 fontAlgn="auto">
              <a:lnSpc>
                <a:spcPct val="13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 fontAlgn="auto">
              <a:lnSpc>
                <a:spcPct val="13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 分布式训练并行策略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126111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Deepspeed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endParaRPr lang="zh-CN" altLang="en-US" sz="1800" spc="130" dirty="0">
              <a:solidFill>
                <a:schemeClr val="bg1"/>
              </a:solidFill>
            </a:endParaRPr>
          </a:p>
          <a:p>
            <a:endParaRPr lang="zh-CN" altLang="en-US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Strategy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7680" y="2637155"/>
            <a:ext cx="6832600" cy="304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</Words>
  <Application>WPS 演示</Application>
  <PresentationFormat>宽屏</PresentationFormat>
  <Paragraphs>101</Paragraphs>
  <Slides>13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等线 Light</vt:lpstr>
      <vt:lpstr>深度学习项目PPT模板V1.4</vt:lpstr>
      <vt:lpstr>PowerPoint 演示文稿</vt:lpstr>
      <vt:lpstr>Kaggle WSDM2024 多语言偏好预测     赛题分析和Baseline详解</vt:lpstr>
      <vt:lpstr>1 Adversarial Weight Perturbation </vt:lpstr>
      <vt:lpstr>2 R-Drop原理代码 </vt:lpstr>
      <vt:lpstr>2 R-Drop原理代码 </vt:lpstr>
      <vt:lpstr>2 R-Drop原理代码 </vt:lpstr>
      <vt:lpstr>3 伪标签</vt:lpstr>
      <vt:lpstr>4 模型融合</vt:lpstr>
      <vt:lpstr>2 分布式训练并行策略</vt:lpstr>
      <vt:lpstr>2 分布式训练并行策略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hanguang</cp:lastModifiedBy>
  <cp:revision>1651</cp:revision>
  <dcterms:created xsi:type="dcterms:W3CDTF">2024-04-19T12:47:00Z</dcterms:created>
  <dcterms:modified xsi:type="dcterms:W3CDTF">2024-12-28T12:57:50Z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2052-11.1.0.11215</vt:lpwstr>
  </property>
  <property fmtid="{D5CDD505-2E9C-101B-9397-08002B2CF9AE}" pid="3" name="ICV">
    <vt:lpwstr>C2049CA3071E418080DB1924DED7BB77</vt:lpwstr>
  </property>
</Properties>
</file>